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5" r:id="rId3"/>
    <p:sldId id="257" r:id="rId4"/>
    <p:sldId id="262" r:id="rId5"/>
    <p:sldId id="266" r:id="rId6"/>
    <p:sldId id="267" r:id="rId7"/>
    <p:sldId id="268" r:id="rId8"/>
    <p:sldId id="261" r:id="rId9"/>
    <p:sldId id="269" r:id="rId10"/>
    <p:sldId id="271" r:id="rId11"/>
    <p:sldId id="270" r:id="rId12"/>
    <p:sldId id="258" r:id="rId13"/>
    <p:sldId id="273" r:id="rId14"/>
    <p:sldId id="272" r:id="rId15"/>
    <p:sldId id="274" r:id="rId16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2"/>
    <p:restoredTop sz="94649"/>
  </p:normalViewPr>
  <p:slideViewPr>
    <p:cSldViewPr snapToGrid="0" snapToObjects="1">
      <p:cViewPr varScale="1">
        <p:scale>
          <a:sx n="95" d="100"/>
          <a:sy n="95" d="100"/>
        </p:scale>
        <p:origin x="720" y="9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99" r="6753" b="4999"/>
          <a:stretch/>
        </p:blipFill>
        <p:spPr>
          <a:xfrm>
            <a:off x="6555600" y="0"/>
            <a:ext cx="49648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5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756" t="4999" b="4999"/>
          <a:stretch/>
        </p:blipFill>
        <p:spPr>
          <a:xfrm>
            <a:off x="0" y="0"/>
            <a:ext cx="4968001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50" r:id="rId4"/>
    <p:sldLayoutId id="2147483654" r:id="rId5"/>
    <p:sldLayoutId id="2147483656" r:id="rId6"/>
    <p:sldLayoutId id="2147483652" r:id="rId7"/>
    <p:sldLayoutId id="2147483655" r:id="rId8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360.ml/" TargetMode="External"/><Relationship Id="rId2" Type="http://schemas.openxmlformats.org/officeDocument/2006/relationships/hyperlink" Target="https://github.com/ex-tc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Andreas@bi360.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as@bi360.ml" TargetMode="External"/><Relationship Id="rId2" Type="http://schemas.openxmlformats.org/officeDocument/2006/relationships/hyperlink" Target="https://blog.bi360.ml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10 Things that you already knew about SSIS</a:t>
            </a:r>
            <a:br>
              <a:rPr lang="en-ZA" dirty="0"/>
            </a:br>
            <a:r>
              <a:rPr lang="en-ZA" sz="2400" i="1" dirty="0"/>
              <a:t>A tribute to stupid TAX.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Andreas Bergstedt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B43DF-8053-4C9C-9AA5-812139AC6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" y="1985961"/>
            <a:ext cx="571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463F-0CFE-472C-9598-1BE38C36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a buffer? - Continued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A30A-9629-400C-B935-4AA22B7A4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Buffer Calculation:</a:t>
            </a:r>
          </a:p>
          <a:p>
            <a:endParaRPr lang="en-GB" dirty="0"/>
          </a:p>
          <a:p>
            <a:r>
              <a:rPr lang="en-GB" sz="2800" dirty="0" err="1"/>
              <a:t>DefaultBufferSize</a:t>
            </a:r>
            <a:r>
              <a:rPr lang="en-GB" sz="2800" dirty="0"/>
              <a:t> = Row Size * expected rows +10%</a:t>
            </a:r>
          </a:p>
          <a:p>
            <a:r>
              <a:rPr lang="en-ZA" sz="2800" dirty="0" err="1"/>
              <a:t>DefaultBufferMaxRows</a:t>
            </a:r>
            <a:r>
              <a:rPr lang="en-ZA" sz="2800" dirty="0"/>
              <a:t> = Max Expected rows +5%</a:t>
            </a:r>
          </a:p>
          <a:p>
            <a:endParaRPr lang="en-ZA" sz="2800" dirty="0"/>
          </a:p>
          <a:p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AF71A-1BDE-4E7D-B832-39E5E3CC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66" y="1080363"/>
            <a:ext cx="5505450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91D74-3E06-4C25-9A9F-0893DD1C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81" y="2572080"/>
            <a:ext cx="2145974" cy="720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B56F5-52B2-45A7-B516-1BBAEC6D1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581" y="3291827"/>
            <a:ext cx="1263293" cy="580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6F9DA-CB2F-4E83-950F-C6CAF107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788" y="3932962"/>
            <a:ext cx="2914650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868F7-DA7C-4F48-B800-FFC0D6DF2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633" y="3718806"/>
            <a:ext cx="2578848" cy="2760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A5360-4150-420F-BAA9-038706FCD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7" y="4018566"/>
            <a:ext cx="1718085" cy="732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CCFF7-BDC5-4E32-A6E0-704968387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2" y="2599574"/>
            <a:ext cx="11171353" cy="38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9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Context Switching and why should I care?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FA1788-D701-484A-BB2C-28A771D5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87" y="2240972"/>
            <a:ext cx="10018713" cy="3124201"/>
          </a:xfrm>
        </p:spPr>
        <p:txBody>
          <a:bodyPr>
            <a:normAutofit fontScale="92500"/>
          </a:bodyPr>
          <a:lstStyle/>
          <a:p>
            <a:r>
              <a:rPr lang="en-ZA" dirty="0"/>
              <a:t>In computing, a context switch is the process of storing and restoring the state (context) of a process or thread so that execution can be resumed from the same point at a later time. This enables multiple processes to share a single CPU and is an essential feature of a multitasking operating system.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586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2800" dirty="0"/>
              <a:t>I Can run 32 separate threads because my server has 32 Cores….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C0172-D713-42EE-9E40-967553AF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8" y="1201782"/>
            <a:ext cx="10168932" cy="449289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74C491C-4E6E-4A70-A1C3-BF09BB4C4E0B}"/>
              </a:ext>
            </a:extLst>
          </p:cNvPr>
          <p:cNvSpPr/>
          <p:nvPr/>
        </p:nvSpPr>
        <p:spPr>
          <a:xfrm>
            <a:off x="7244862" y="4441371"/>
            <a:ext cx="954593" cy="442128"/>
          </a:xfrm>
          <a:prstGeom prst="rightArrow">
            <a:avLst/>
          </a:prstGeom>
          <a:solidFill>
            <a:srgbClr val="FF0000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AD3E5-FC43-4A5F-B8A5-924745EC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6" y="1201782"/>
            <a:ext cx="11340216" cy="43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28E9-67BE-488E-821E-487760D7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can I speed up my sequential loops?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66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34C3-43E7-4F72-A490-17F73ACC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Delta what?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33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Questions??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ZA" sz="2600" dirty="0"/>
          </a:p>
          <a:p>
            <a:r>
              <a:rPr lang="en-ZA" sz="2600" dirty="0"/>
              <a:t>Slides and more available at : </a:t>
            </a:r>
            <a:r>
              <a:rPr lang="en-GB" sz="2800" dirty="0">
                <a:hlinkClick r:id="rId2"/>
              </a:rPr>
              <a:t>https://github.com/ex-tc</a:t>
            </a:r>
            <a:endParaRPr lang="en-GB" sz="2800" dirty="0"/>
          </a:p>
          <a:p>
            <a:endParaRPr lang="en-ZA" sz="2600" dirty="0"/>
          </a:p>
          <a:p>
            <a:endParaRPr lang="en-ZA" sz="2600" dirty="0"/>
          </a:p>
          <a:p>
            <a:r>
              <a:rPr lang="en-ZA" sz="2600" dirty="0"/>
              <a:t>Blog: 	</a:t>
            </a:r>
            <a:r>
              <a:rPr lang="en-GB" sz="2800" dirty="0">
                <a:hlinkClick r:id="rId3"/>
              </a:rPr>
              <a:t>https://blog.bi360.ml/</a:t>
            </a:r>
            <a:endParaRPr lang="en-GB" sz="2800" dirty="0"/>
          </a:p>
          <a:p>
            <a:r>
              <a:rPr lang="en-ZA" sz="2600" dirty="0"/>
              <a:t>Twitter: @</a:t>
            </a:r>
            <a:r>
              <a:rPr lang="en-ZA" sz="2600" dirty="0" err="1"/>
              <a:t>AndreasBergstedt</a:t>
            </a:r>
            <a:endParaRPr lang="en-ZA" sz="2600" dirty="0"/>
          </a:p>
          <a:p>
            <a:r>
              <a:rPr lang="en-ZA" sz="2600" dirty="0"/>
              <a:t>E-Mail:	</a:t>
            </a:r>
            <a:r>
              <a:rPr lang="en-ZA" sz="2600" dirty="0">
                <a:hlinkClick r:id="rId4"/>
              </a:rPr>
              <a:t>Andreas@bi360.ml</a:t>
            </a:r>
            <a:endParaRPr lang="en-ZA" sz="2600" dirty="0"/>
          </a:p>
        </p:txBody>
      </p:sp>
    </p:spTree>
    <p:extLst>
      <p:ext uri="{BB962C8B-B14F-4D97-AF65-F5344CB8AC3E}">
        <p14:creationId xmlns:p14="http://schemas.microsoft.com/office/powerpoint/2010/main" val="385434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sponsors</a:t>
            </a:r>
            <a:endParaRPr lang="en-US" dirty="0"/>
          </a:p>
        </p:txBody>
      </p:sp>
      <p:pic>
        <p:nvPicPr>
          <p:cNvPr id="3" name="Picture 22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487D4C50-426A-BC40-B1D0-28B92EC5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35" y="1948179"/>
            <a:ext cx="4293536" cy="19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QL Service Nordic AB">
            <a:extLst>
              <a:ext uri="{FF2B5EF4-FFF2-40B4-BE49-F238E27FC236}">
                <a16:creationId xmlns:a16="http://schemas.microsoft.com/office/drawing/2014/main" id="{DA8019D0-6C80-114B-9E98-5B6E2BBC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49" y="406336"/>
            <a:ext cx="2342004" cy="15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nabbfoting Group AB">
            <a:extLst>
              <a:ext uri="{FF2B5EF4-FFF2-40B4-BE49-F238E27FC236}">
                <a16:creationId xmlns:a16="http://schemas.microsoft.com/office/drawing/2014/main" id="{7E17E03E-BF86-A24E-875E-D64FF91B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22" y="4740602"/>
            <a:ext cx="2448427" cy="100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tructured Concepts AB">
            <a:extLst>
              <a:ext uri="{FF2B5EF4-FFF2-40B4-BE49-F238E27FC236}">
                <a16:creationId xmlns:a16="http://schemas.microsoft.com/office/drawing/2014/main" id="{FD6CC167-EB02-5F48-8444-247146A9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09" y="406336"/>
            <a:ext cx="2570821" cy="15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3F745-20A1-434C-ADB6-C3E5462DD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064" y="1632101"/>
            <a:ext cx="2556765" cy="25567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3CD3BF-C392-DA4E-BB39-9D7249197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7501" y="3923270"/>
            <a:ext cx="3822700" cy="733958"/>
          </a:xfrm>
          <a:prstGeom prst="rect">
            <a:avLst/>
          </a:prstGeom>
        </p:spPr>
      </p:pic>
      <p:pic>
        <p:nvPicPr>
          <p:cNvPr id="10" name="Picture 14" descr="SentryOne">
            <a:extLst>
              <a:ext uri="{FF2B5EF4-FFF2-40B4-BE49-F238E27FC236}">
                <a16:creationId xmlns:a16="http://schemas.microsoft.com/office/drawing/2014/main" id="{52D26657-CC0F-F54E-ADB0-5D50EDF91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98" y="3962689"/>
            <a:ext cx="3286522" cy="6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SolidQ Nordic">
            <a:extLst>
              <a:ext uri="{FF2B5EF4-FFF2-40B4-BE49-F238E27FC236}">
                <a16:creationId xmlns:a16="http://schemas.microsoft.com/office/drawing/2014/main" id="{D2B905C3-30F1-2D40-A1A1-76B07E18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04" y="5051075"/>
            <a:ext cx="2150901" cy="61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69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About Me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ZA" sz="3300" dirty="0"/>
              <a:t>22+ Years in the IT Industry from Counter Tech to Azure Data Platform Solutions Architect, </a:t>
            </a:r>
          </a:p>
          <a:p>
            <a:r>
              <a:rPr lang="en-ZA" sz="3300" dirty="0"/>
              <a:t>Active speaker at the SQL User groups. </a:t>
            </a:r>
          </a:p>
          <a:p>
            <a:r>
              <a:rPr lang="en-ZA" sz="3300" dirty="0"/>
              <a:t>Strong focus on practical BI solutions and logical approach to solving business and operational problems. </a:t>
            </a:r>
          </a:p>
          <a:p>
            <a:r>
              <a:rPr lang="en-ZA" sz="3300" dirty="0"/>
              <a:t>			If it can't be automated it is not worthwhile doing...</a:t>
            </a:r>
            <a:endParaRPr lang="en-ZA" dirty="0"/>
          </a:p>
          <a:p>
            <a:r>
              <a:rPr lang="en-ZA" sz="2400" dirty="0"/>
              <a:t>Blog: 	</a:t>
            </a:r>
            <a:r>
              <a:rPr lang="en-GB" sz="2400" dirty="0">
                <a:hlinkClick r:id="rId2"/>
              </a:rPr>
              <a:t>https://blog.bi360.ml/</a:t>
            </a:r>
            <a:endParaRPr lang="en-GB" sz="2400" dirty="0"/>
          </a:p>
          <a:p>
            <a:r>
              <a:rPr lang="en-ZA" sz="2600" dirty="0"/>
              <a:t>Twitter:@</a:t>
            </a:r>
            <a:r>
              <a:rPr lang="en-ZA" sz="2600" dirty="0" err="1"/>
              <a:t>AndreasBergstedt</a:t>
            </a:r>
            <a:endParaRPr lang="en-ZA" sz="2600" dirty="0"/>
          </a:p>
          <a:p>
            <a:r>
              <a:rPr lang="en-ZA" sz="2600" dirty="0"/>
              <a:t>E-Mail: </a:t>
            </a:r>
            <a:r>
              <a:rPr lang="en-ZA" sz="2600" dirty="0">
                <a:hlinkClick r:id="rId3"/>
              </a:rPr>
              <a:t>Andreas@bi360.ml</a:t>
            </a:r>
            <a:endParaRPr lang="en-ZA" sz="2600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4" y="360364"/>
            <a:ext cx="10799762" cy="980064"/>
          </a:xfrm>
        </p:spPr>
        <p:txBody>
          <a:bodyPr/>
          <a:lstStyle/>
          <a:p>
            <a:r>
              <a:rPr lang="en-ZA" dirty="0"/>
              <a:t>Session Summary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73FAF-5B83-4298-94DD-0F9C6A442805}"/>
              </a:ext>
            </a:extLst>
          </p:cNvPr>
          <p:cNvSpPr txBox="1">
            <a:spLocks/>
          </p:cNvSpPr>
          <p:nvPr/>
        </p:nvSpPr>
        <p:spPr>
          <a:xfrm>
            <a:off x="3460173" y="2251362"/>
            <a:ext cx="8156864" cy="31242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Our Sponsors, About Me and this slide – 3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Who pays stupid tax?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My .</a:t>
            </a:r>
            <a:r>
              <a:rPr lang="en-ZA" sz="1600" dirty="0" err="1"/>
              <a:t>dtsx</a:t>
            </a:r>
            <a:r>
              <a:rPr lang="en-ZA" sz="1600" dirty="0"/>
              <a:t> files are corrupted now what? – 2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a buffer?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a buffer? Continued…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Context Switching and why should I care? – 3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Can run 32 separate threads because my server has 32 Cores?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How can I speed up my sequential loops?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Delta what? – 10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Why is my LIFT and Shift ADF projects running so slow? – 10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/>
              <a:t>Questions – 7 </a:t>
            </a:r>
            <a:r>
              <a:rPr lang="en-ZA" sz="1600" dirty="0"/>
              <a:t>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ZA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ZA" sz="1600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Who pays stupid tax?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Stupid tax: an additional (and generally avoidable) taxation upon your regular habits.</a:t>
            </a:r>
          </a:p>
        </p:txBody>
      </p:sp>
    </p:spTree>
    <p:extLst>
      <p:ext uri="{BB962C8B-B14F-4D97-AF65-F5344CB8AC3E}">
        <p14:creationId xmlns:p14="http://schemas.microsoft.com/office/powerpoint/2010/main" val="3051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Who pays stupid tax?</a:t>
            </a:r>
          </a:p>
        </p:txBody>
      </p:sp>
      <p:pic>
        <p:nvPicPr>
          <p:cNvPr id="4" name="Threw_It_On_The_Gr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" y="-1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My .</a:t>
            </a:r>
            <a:r>
              <a:rPr lang="en-ZA" dirty="0" err="1"/>
              <a:t>dtsx</a:t>
            </a:r>
            <a:r>
              <a:rPr lang="en-ZA" dirty="0"/>
              <a:t> files are corrupted now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How to fix this:</a:t>
            </a:r>
          </a:p>
          <a:p>
            <a:pPr lvl="1"/>
            <a:r>
              <a:rPr lang="en-ZA" dirty="0"/>
              <a:t>Manual editing (Bad Idea)</a:t>
            </a:r>
          </a:p>
          <a:p>
            <a:pPr lvl="1"/>
            <a:r>
              <a:rPr lang="en-ZA" dirty="0"/>
              <a:t>Get the latest copy from a friend (Highly improbable)</a:t>
            </a:r>
          </a:p>
          <a:p>
            <a:pPr lvl="1"/>
            <a:r>
              <a:rPr lang="en-ZA" dirty="0"/>
              <a:t>Refresh the solution from Source Control (What if it was never checked in)</a:t>
            </a:r>
          </a:p>
          <a:p>
            <a:pPr lvl="1"/>
            <a:r>
              <a:rPr lang="en-ZA" dirty="0"/>
              <a:t>Or maybe….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12" y="1224032"/>
            <a:ext cx="3231087" cy="594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67" y="1521040"/>
            <a:ext cx="1764048" cy="10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Restore the last build from your .</a:t>
            </a:r>
            <a:r>
              <a:rPr lang="en-ZA" dirty="0" err="1"/>
              <a:t>ispac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&lt;SSIS Project Path&gt;\Bin\Development\ folder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Rename the &lt;My Solution Name&gt; .</a:t>
            </a:r>
            <a:r>
              <a:rPr lang="en-ZA" sz="2400" dirty="0" err="1"/>
              <a:t>ispac</a:t>
            </a:r>
            <a:r>
              <a:rPr lang="en-ZA" sz="2400" dirty="0"/>
              <a:t> to &lt;My Solution Name&gt;.ZIP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.zip file and copy the last .</a:t>
            </a:r>
            <a:r>
              <a:rPr lang="en-ZA" sz="2400" dirty="0" err="1"/>
              <a:t>dtsx</a:t>
            </a:r>
            <a:r>
              <a:rPr lang="en-ZA" sz="2400" dirty="0"/>
              <a:t> file that is corrupted back to your Solution replacing the corrupted file.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Project again and…. Your smiling.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880" y="1313195"/>
            <a:ext cx="2340063" cy="54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574" y="2715323"/>
            <a:ext cx="1540026" cy="664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79" y="3779813"/>
            <a:ext cx="3137322" cy="17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a buffer?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data flow engine in SSIS uses a buffer oriented architecture to efficiently load and transform datasets in memory thus eliminating disk based operations….</a:t>
            </a:r>
          </a:p>
          <a:p>
            <a:endParaRPr lang="en-GB" dirty="0"/>
          </a:p>
          <a:p>
            <a:r>
              <a:rPr lang="en-GB" sz="2800" dirty="0" err="1"/>
              <a:t>DefaultBufferSize</a:t>
            </a:r>
            <a:r>
              <a:rPr lang="en-GB" sz="2800" dirty="0"/>
              <a:t> : </a:t>
            </a:r>
          </a:p>
          <a:p>
            <a:r>
              <a:rPr lang="en-GB" sz="2800" dirty="0"/>
              <a:t>64KB to 2^31-1 bytes (8GB)</a:t>
            </a:r>
            <a:r>
              <a:rPr lang="en-ZA" sz="2800" dirty="0"/>
              <a:t> with 10MB Default</a:t>
            </a:r>
          </a:p>
          <a:p>
            <a:r>
              <a:rPr lang="en-ZA" sz="2800" dirty="0" err="1"/>
              <a:t>DefaultBufferMaxRows</a:t>
            </a:r>
            <a:r>
              <a:rPr lang="en-ZA" sz="2800" dirty="0"/>
              <a:t> : </a:t>
            </a:r>
          </a:p>
          <a:p>
            <a:r>
              <a:rPr lang="en-ZA" sz="2800" dirty="0"/>
              <a:t>Set to 10,000 by default with no documented maximum value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658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F349931-57B4-D642-A046-4FEB5C31D88A}" vid="{F1CB16DD-A10F-6148-944F-511C4066B13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SQLSaturday Stockholm 2019 Template</Template>
  <TotalTime>328</TotalTime>
  <Words>508</Words>
  <Application>Microsoft Office PowerPoint</Application>
  <PresentationFormat>Custom</PresentationFormat>
  <Paragraphs>65</Paragraphs>
  <Slides>15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Segoe UI</vt:lpstr>
      <vt:lpstr>Wingdings</vt:lpstr>
      <vt:lpstr>SQLSatOslo 2016</vt:lpstr>
      <vt:lpstr>Image</vt:lpstr>
      <vt:lpstr>10 Things that you already knew about SSIS A tribute to stupid TAX. </vt:lpstr>
      <vt:lpstr>Our sponsors</vt:lpstr>
      <vt:lpstr>About Me</vt:lpstr>
      <vt:lpstr>Session Summary</vt:lpstr>
      <vt:lpstr>Who pays stupid tax?</vt:lpstr>
      <vt:lpstr>Who pays stupid tax?</vt:lpstr>
      <vt:lpstr>My .dtsx files are corrupted now what?</vt:lpstr>
      <vt:lpstr>Restore the last build from your .ispac</vt:lpstr>
      <vt:lpstr>What is a buffer?</vt:lpstr>
      <vt:lpstr>What is a buffer? - Continued</vt:lpstr>
      <vt:lpstr>What is Context Switching and why should I care?</vt:lpstr>
      <vt:lpstr>I Can run 32 separate threads because my server has 32 Cores….</vt:lpstr>
      <vt:lpstr>How can I speed up my sequential loops?</vt:lpstr>
      <vt:lpstr>Delta what?</vt:lpstr>
      <vt:lpstr>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Things that you already knew about SSIS A tribute to stupid TAX.</dc:title>
  <dc:creator>Andreas Bergstedt</dc:creator>
  <cp:lastModifiedBy>Andreas Bergstedt</cp:lastModifiedBy>
  <cp:revision>27</cp:revision>
  <dcterms:created xsi:type="dcterms:W3CDTF">2019-04-25T11:40:11Z</dcterms:created>
  <dcterms:modified xsi:type="dcterms:W3CDTF">2019-04-26T01:10:01Z</dcterms:modified>
</cp:coreProperties>
</file>